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4" r:id="rId2"/>
    <p:sldMasterId id="2147483913" r:id="rId3"/>
  </p:sldMasterIdLst>
  <p:notesMasterIdLst>
    <p:notesMasterId r:id="rId37"/>
  </p:notesMasterIdLst>
  <p:sldIdLst>
    <p:sldId id="256" r:id="rId4"/>
    <p:sldId id="441" r:id="rId5"/>
    <p:sldId id="383" r:id="rId6"/>
    <p:sldId id="414" r:id="rId7"/>
    <p:sldId id="416" r:id="rId8"/>
    <p:sldId id="417" r:id="rId9"/>
    <p:sldId id="264" r:id="rId10"/>
    <p:sldId id="265" r:id="rId11"/>
    <p:sldId id="442" r:id="rId12"/>
    <p:sldId id="427" r:id="rId13"/>
    <p:sldId id="438" r:id="rId14"/>
    <p:sldId id="439" r:id="rId15"/>
    <p:sldId id="440" r:id="rId16"/>
    <p:sldId id="428" r:id="rId17"/>
    <p:sldId id="327" r:id="rId18"/>
    <p:sldId id="270" r:id="rId19"/>
    <p:sldId id="422" r:id="rId20"/>
    <p:sldId id="424" r:id="rId21"/>
    <p:sldId id="426" r:id="rId22"/>
    <p:sldId id="276" r:id="rId23"/>
    <p:sldId id="277" r:id="rId24"/>
    <p:sldId id="430" r:id="rId25"/>
    <p:sldId id="431" r:id="rId26"/>
    <p:sldId id="429" r:id="rId27"/>
    <p:sldId id="279" r:id="rId28"/>
    <p:sldId id="432" r:id="rId29"/>
    <p:sldId id="436" r:id="rId30"/>
    <p:sldId id="433" r:id="rId31"/>
    <p:sldId id="434" r:id="rId32"/>
    <p:sldId id="435" r:id="rId33"/>
    <p:sldId id="389" r:id="rId34"/>
    <p:sldId id="388" r:id="rId35"/>
    <p:sldId id="437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38F44E"/>
    <a:srgbClr val="000099"/>
    <a:srgbClr val="008000"/>
    <a:srgbClr val="00000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9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5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45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5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fld id="{C217D29F-F25C-419F-869B-52563AA2CD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67071-EE7D-4BEE-833F-17A9F94C82D3}" type="slidenum">
              <a:rPr lang="es-ES" smtClean="0"/>
              <a:pPr/>
              <a:t>4</a:t>
            </a:fld>
            <a:endParaRPr lang="es-E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93EAFE-F872-4C06-A8C0-88366E175178}" type="slidenum">
              <a:rPr lang="es-ES" smtClean="0"/>
              <a:pPr/>
              <a:t>5</a:t>
            </a:fld>
            <a:endParaRPr lang="es-E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05563-8569-4383-A2E6-C4261F55D5FB}" type="slidenum">
              <a:rPr lang="es-ES" smtClean="0"/>
              <a:pPr/>
              <a:t>6</a:t>
            </a:fld>
            <a:endParaRPr lang="es-E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66961-9FA8-474B-89D8-AD75E39CC1A0}" type="slidenum">
              <a:rPr lang="es-ES" smtClean="0"/>
              <a:pPr/>
              <a:t>17</a:t>
            </a:fld>
            <a:endParaRPr lang="es-E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2ACEB7-2B61-4ECD-816F-852E1B8AD4B2}" type="slidenum">
              <a:rPr lang="es-ES" smtClean="0"/>
              <a:pPr/>
              <a:t>18</a:t>
            </a:fld>
            <a:endParaRPr lang="es-E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64CB9-F0B6-4EDC-B673-B46FFBE91E39}" type="slidenum">
              <a:rPr lang="es-ES" smtClean="0"/>
              <a:pPr/>
              <a:t>19</a:t>
            </a:fld>
            <a:endParaRPr lang="es-E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85F80-B242-42B1-BA37-FC86F6D43C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8A176-6DDC-4C4A-80A3-E7CB872C75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76A6A-DF4A-4D08-8DB0-1A9EF6BAAD9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45262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45263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DDDC2-0D46-4644-BD72-E3F44B31C9C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23503-1A37-4E08-8E94-E981F4908BF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B8F5D-033D-4BA4-8112-F3D48ADBDA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CAFF1-CBD8-41DE-9282-C25D6453DC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CF07D-68F8-4B49-9AFA-30DCBF7DFF2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B6F5A-59E7-4D82-9324-5C083F1DE44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9BC77-8AD3-4C14-807F-8C4F65F8625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0A390-7A80-4D72-B5F5-8C75365CC2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D1933-AFD6-4715-93C0-FF085CC82A4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FBE16-1065-4E93-A50F-F1723F9B91A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B31AA-0E6E-409E-89F7-C4CBA6758C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D5ED7-9F60-48F6-A5F6-25EE59FD23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C1BF6B-BA2E-4578-9A4E-6E235894B56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CABDB3-AD7D-4231-9CBB-D0559E42174E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9EA6-0424-4AF3-880F-97683012FBD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66177-9AA7-4A7E-B18D-4C74AB49469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F3DCF-9A37-430F-8A32-FBB1E7DDA6E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D2044D1-56CD-48B0-BB3A-89B057B26DD8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B1492-E093-4E2E-946F-6AFB05DC2CD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A6BAE-3764-40D9-8CC3-D0164680D7A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F96E8FED-0196-4E64-8074-006E9D391A2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77FF1D-1515-4101-BD37-EE2FCE3D8D0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144677-8262-4858-A955-7A55A4AC00D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E095F0-2FD1-42C8-B6DB-F040F0D6C77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600D0-6F48-4512-8595-9D9A5D772CD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C3494-4219-4D37-9518-960E66BFB8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F90A3-040B-4B7A-8896-D0F45E5FF8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87230-05BD-4A33-91AD-67A2C336A1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AD2A8-3032-45EA-BF91-8C8F6881715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7AFE5-D78B-4721-97CA-18508663CEF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61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61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61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ECC364B-29B6-4D68-B2DC-03AFEC8217E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5158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8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8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59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60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60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60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60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160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45160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4516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516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516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516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1FF8F1C-E663-4CC1-86C6-6BEFC767ED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0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3B75C36-6438-43BE-968B-09237399F85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600" y="2492896"/>
            <a:ext cx="7772400" cy="17367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s-ES" sz="4000" b="0" cap="none" dirty="0" smtClean="0">
                <a:solidFill>
                  <a:srgbClr val="FFFF00"/>
                </a:solidFill>
                <a:effectLst/>
              </a:rPr>
              <a:t>Introducción a la  </a:t>
            </a:r>
            <a:r>
              <a:rPr lang="es-ES" sz="4000" b="0" i="1" cap="none" dirty="0" smtClean="0">
                <a:solidFill>
                  <a:srgbClr val="FFFF00"/>
                </a:solidFill>
                <a:effectLst/>
              </a:rPr>
              <a:t>endocrinología…</a:t>
            </a:r>
            <a:r>
              <a:rPr lang="es-ES" sz="4000" b="0" cap="none" dirty="0" smtClean="0">
                <a:solidFill>
                  <a:srgbClr val="FFFF00"/>
                </a:solidFill>
                <a:effectLst/>
              </a:rPr>
              <a:t/>
            </a:r>
            <a:br>
              <a:rPr lang="es-ES" sz="4000" b="0" cap="none" dirty="0" smtClean="0">
                <a:solidFill>
                  <a:srgbClr val="FFFF00"/>
                </a:solidFill>
                <a:effectLst/>
              </a:rPr>
            </a:br>
            <a:endParaRPr lang="es-ES" sz="4000" b="0" cap="none" dirty="0" smtClean="0">
              <a:solidFill>
                <a:srgbClr val="FFFF00"/>
              </a:solidFill>
              <a:effectLst/>
            </a:endParaRP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928688" y="4868863"/>
            <a:ext cx="789146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s-ES" sz="1800" i="1" dirty="0" smtClean="0">
                <a:solidFill>
                  <a:srgbClr val="FFFF00"/>
                </a:solidFill>
                <a:effectLst/>
              </a:rPr>
              <a:t>   Dr. Johnnathan Emanuel </a:t>
            </a:r>
            <a:r>
              <a:rPr lang="es-ES" sz="1800" i="1" dirty="0">
                <a:solidFill>
                  <a:srgbClr val="FFFF00"/>
                </a:solidFill>
                <a:effectLst/>
              </a:rPr>
              <a:t>M</a:t>
            </a:r>
            <a:r>
              <a:rPr lang="es-ES" sz="1800" i="1" dirty="0" smtClean="0">
                <a:solidFill>
                  <a:srgbClr val="FFFF00"/>
                </a:solidFill>
                <a:effectLst/>
              </a:rPr>
              <a:t>olina</a:t>
            </a:r>
          </a:p>
          <a:p>
            <a:pPr algn="r">
              <a:spcBef>
                <a:spcPct val="50000"/>
              </a:spcBef>
              <a:defRPr/>
            </a:pPr>
            <a:r>
              <a:rPr lang="es-GT" sz="1800" b="1" i="1" dirty="0" smtClean="0">
                <a:solidFill>
                  <a:srgbClr val="FFFF00"/>
                </a:solidFill>
                <a:effectLst/>
              </a:rPr>
              <a:t>Médico y cirujano</a:t>
            </a:r>
          </a:p>
          <a:p>
            <a:pPr algn="r">
              <a:spcBef>
                <a:spcPct val="50000"/>
              </a:spcBef>
              <a:defRPr/>
            </a:pPr>
            <a:r>
              <a:rPr lang="es-GT" sz="1800" b="1" i="1" dirty="0" smtClean="0">
                <a:solidFill>
                  <a:srgbClr val="FFFF00"/>
                </a:solidFill>
                <a:effectLst/>
              </a:rPr>
              <a:t>Catedrático fisiología humana</a:t>
            </a:r>
          </a:p>
          <a:p>
            <a:pPr algn="r">
              <a:spcBef>
                <a:spcPct val="50000"/>
              </a:spcBef>
              <a:defRPr/>
            </a:pPr>
            <a:endParaRPr lang="es-ES" sz="1800" b="1" i="1" dirty="0"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55650" name="Picture 2" descr="http://www.proprofs.com/api/ckeditor_images/4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476672"/>
            <a:ext cx="8261103" cy="54726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2" cstate="print"/>
          <a:srcRect l="21303" t="12422" r="22800" b="13751"/>
          <a:stretch>
            <a:fillRect/>
          </a:stretch>
        </p:blipFill>
        <p:spPr bwMode="auto">
          <a:xfrm>
            <a:off x="0" y="-1"/>
            <a:ext cx="9144000" cy="67900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 cstate="print"/>
          <a:srcRect l="22410" t="12422" r="26121" b="11782"/>
          <a:stretch>
            <a:fillRect/>
          </a:stretch>
        </p:blipFill>
        <p:spPr bwMode="auto">
          <a:xfrm>
            <a:off x="0" y="-1"/>
            <a:ext cx="9144000" cy="68260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28172" r="27227" b="10797"/>
          <a:stretch>
            <a:fillRect/>
          </a:stretch>
        </p:blipFill>
        <p:spPr bwMode="auto">
          <a:xfrm>
            <a:off x="-1" y="0"/>
            <a:ext cx="9054163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196752"/>
            <a:ext cx="7848872" cy="446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Hormonas Hidrosolubles: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-Los péptidos y las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catecolaminas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se disuelven en el plasma directamente.</a:t>
            </a: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dirty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Hormonas </a:t>
            </a:r>
            <a:r>
              <a:rPr lang="es-GT" sz="2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Esteroideas</a:t>
            </a:r>
            <a:r>
              <a:rPr lang="es-GT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y tiroideas: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-Menos del 10% se encuentran en forma libre. (regularmente están  unidas a proteínas de transporte)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-Tiroxina mayor al 99% está unida.(no funcional)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dirty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Vida media: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dirty="0">
              <a:effectLst/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lang="es-GT" sz="1600" dirty="0" err="1" smtClean="0">
                <a:effectLst/>
                <a:latin typeface="Arial" pitchFamily="34" charset="0"/>
                <a:cs typeface="Arial" pitchFamily="34" charset="0"/>
              </a:rPr>
              <a:t>Angiotensina</a:t>
            </a: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 II (hormona </a:t>
            </a:r>
            <a:r>
              <a:rPr lang="es-GT" sz="1600" dirty="0" err="1" smtClean="0">
                <a:effectLst/>
                <a:latin typeface="Arial" pitchFamily="34" charset="0"/>
                <a:cs typeface="Arial" pitchFamily="34" charset="0"/>
              </a:rPr>
              <a:t>peptídica</a:t>
            </a: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; al igual las </a:t>
            </a:r>
            <a:r>
              <a:rPr lang="es-GT" sz="1600" dirty="0" err="1" smtClean="0">
                <a:effectLst/>
                <a:latin typeface="Arial" pitchFamily="34" charset="0"/>
                <a:cs typeface="Arial" pitchFamily="34" charset="0"/>
              </a:rPr>
              <a:t>catecolaminas</a:t>
            </a: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) es menor a 1 min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dirty="0">
              <a:effectLst/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lang="es-GT" sz="1600" dirty="0" err="1" smtClean="0">
                <a:effectLst/>
                <a:latin typeface="Arial" pitchFamily="34" charset="0"/>
                <a:cs typeface="Arial" pitchFamily="34" charset="0"/>
              </a:rPr>
              <a:t>Esteroideas</a:t>
            </a: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: 20-100 min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GT" sz="1600" dirty="0" smtClean="0">
                <a:effectLst/>
                <a:latin typeface="Arial" pitchFamily="34" charset="0"/>
                <a:cs typeface="Arial" pitchFamily="34" charset="0"/>
              </a:rPr>
              <a:t>-Hormonas Tiroideas unidas a proteínas: 1-6 días</a:t>
            </a:r>
            <a:endParaRPr lang="es-GT" sz="1600" dirty="0">
              <a:effectLst/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b="1" i="1" u="sng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b="1" i="1" u="sng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b="1" i="1" u="sng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1600" b="1" u="sng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9"/>
          <p:cNvPicPr>
            <a:picLocks noChangeAspect="1" noChangeArrowheads="1"/>
          </p:cNvPicPr>
          <p:nvPr/>
        </p:nvPicPr>
        <p:blipFill>
          <a:blip r:embed="rId2" cstate="print">
            <a:lum bright="-36000" contrast="54000"/>
          </a:blip>
          <a:srcRect r="1888" b="14882"/>
          <a:stretch>
            <a:fillRect/>
          </a:stretch>
        </p:blipFill>
        <p:spPr bwMode="auto">
          <a:xfrm>
            <a:off x="2483768" y="12052"/>
            <a:ext cx="4967957" cy="586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323850" y="2125663"/>
            <a:ext cx="2663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1800" b="1" dirty="0" err="1">
                <a:solidFill>
                  <a:schemeClr val="accent2"/>
                </a:solidFill>
                <a:effectLst/>
              </a:rPr>
              <a:t>Preprohormona</a:t>
            </a:r>
            <a:r>
              <a:rPr lang="es-ES" sz="1800" b="1" dirty="0">
                <a:solidFill>
                  <a:schemeClr val="accent2"/>
                </a:solidFill>
                <a:effectLst/>
              </a:rPr>
              <a:t>  </a:t>
            </a:r>
            <a:r>
              <a:rPr lang="es-ES" sz="1800" b="1" dirty="0" smtClean="0">
                <a:solidFill>
                  <a:schemeClr val="accent2"/>
                </a:solidFill>
                <a:effectLst/>
              </a:rPr>
              <a:t>      </a:t>
            </a:r>
            <a:r>
              <a:rPr lang="es-ES" sz="1800" b="1" dirty="0">
                <a:solidFill>
                  <a:srgbClr val="000000"/>
                </a:solidFill>
                <a:effectLst/>
                <a:sym typeface="Symbol" pitchFamily="18" charset="2"/>
              </a:rPr>
              <a:t></a:t>
            </a:r>
            <a:endParaRPr lang="es-ES" sz="1800" b="1" dirty="0">
              <a:solidFill>
                <a:schemeClr val="accent2"/>
              </a:solidFill>
              <a:effectLst/>
              <a:sym typeface="Symbol" pitchFamily="18" charset="2"/>
            </a:endParaRPr>
          </a:p>
        </p:txBody>
      </p:sp>
      <p:sp>
        <p:nvSpPr>
          <p:cNvPr id="304132" name="Text Box 4"/>
          <p:cNvSpPr txBox="1">
            <a:spLocks noChangeArrowheads="1"/>
          </p:cNvSpPr>
          <p:nvPr/>
        </p:nvSpPr>
        <p:spPr bwMode="auto">
          <a:xfrm>
            <a:off x="519113" y="3278188"/>
            <a:ext cx="24687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1800" b="1" dirty="0" err="1">
                <a:solidFill>
                  <a:schemeClr val="accent2"/>
                </a:solidFill>
                <a:effectLst/>
              </a:rPr>
              <a:t>Prohormona</a:t>
            </a:r>
            <a:r>
              <a:rPr lang="es-ES" sz="1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s-ES" sz="1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es-ES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 </a:t>
            </a:r>
            <a:endParaRPr lang="es-ES" sz="1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</p:txBody>
      </p:sp>
      <p:sp>
        <p:nvSpPr>
          <p:cNvPr id="304133" name="Text Box 5"/>
          <p:cNvSpPr txBox="1">
            <a:spLocks noChangeArrowheads="1"/>
          </p:cNvSpPr>
          <p:nvPr/>
        </p:nvSpPr>
        <p:spPr bwMode="auto">
          <a:xfrm>
            <a:off x="0" y="4869160"/>
            <a:ext cx="305983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400" b="1" dirty="0">
                <a:solidFill>
                  <a:schemeClr val="accent2"/>
                </a:solidFill>
                <a:effectLst/>
              </a:rPr>
              <a:t>Hormona</a:t>
            </a:r>
            <a:r>
              <a:rPr lang="es-E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s-ES" sz="2400" b="1" dirty="0">
                <a:solidFill>
                  <a:schemeClr val="accent2"/>
                </a:solidFill>
                <a:effectLst/>
              </a:rPr>
              <a:t>libre</a:t>
            </a:r>
            <a:r>
              <a:rPr lang="es-ES" sz="1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s-ES" sz="1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es-E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</a:t>
            </a:r>
            <a:endParaRPr lang="es-ES" sz="1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</p:txBody>
      </p:sp>
      <p:sp>
        <p:nvSpPr>
          <p:cNvPr id="304134" name="Text Box 6"/>
          <p:cNvSpPr txBox="1">
            <a:spLocks noChangeArrowheads="1"/>
          </p:cNvSpPr>
          <p:nvPr/>
        </p:nvSpPr>
        <p:spPr bwMode="auto">
          <a:xfrm>
            <a:off x="7396162" y="5013176"/>
            <a:ext cx="17478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1800" b="1" dirty="0">
                <a:solidFill>
                  <a:srgbClr val="FFFF00"/>
                </a:solidFill>
                <a:effectLst/>
              </a:rPr>
              <a:t>(</a:t>
            </a:r>
            <a:r>
              <a:rPr lang="es-ES" sz="1800" b="1" dirty="0" err="1">
                <a:solidFill>
                  <a:srgbClr val="FFFF00"/>
                </a:solidFill>
                <a:effectLst/>
              </a:rPr>
              <a:t>Exocitosis</a:t>
            </a:r>
            <a:r>
              <a:rPr lang="es-ES" sz="1800" b="1" dirty="0">
                <a:solidFill>
                  <a:srgbClr val="FFFF00"/>
                </a:solidFill>
                <a:effectLst/>
              </a:rPr>
              <a:t>)</a:t>
            </a:r>
          </a:p>
        </p:txBody>
      </p:sp>
      <p:sp>
        <p:nvSpPr>
          <p:cNvPr id="304136" name="Text Box 8"/>
          <p:cNvSpPr txBox="1">
            <a:spLocks noChangeArrowheads="1"/>
          </p:cNvSpPr>
          <p:nvPr/>
        </p:nvSpPr>
        <p:spPr bwMode="auto">
          <a:xfrm>
            <a:off x="358775" y="5903893"/>
            <a:ext cx="87852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600" b="1" i="1" dirty="0">
                <a:effectLst/>
              </a:rPr>
              <a:t>Síntesis y Secreción de las Hormonas </a:t>
            </a:r>
            <a:r>
              <a:rPr lang="es-ES" sz="1600" b="1" i="1" dirty="0" err="1">
                <a:effectLst/>
              </a:rPr>
              <a:t>Peptídicas</a:t>
            </a:r>
            <a:r>
              <a:rPr lang="es-ES" sz="1600" b="1" i="1" dirty="0">
                <a:effectLst/>
              </a:rPr>
              <a:t>. 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1600" i="1" dirty="0">
                <a:effectLst/>
              </a:rPr>
              <a:t>El estímulo para la secreción hormonal consiste en un aumento del calcio intracelular o un aumento de </a:t>
            </a:r>
            <a:r>
              <a:rPr lang="es-ES" sz="1600" i="1" dirty="0" err="1">
                <a:effectLst/>
              </a:rPr>
              <a:t>monofosfato</a:t>
            </a:r>
            <a:r>
              <a:rPr lang="es-ES" sz="1600" i="1" dirty="0">
                <a:effectLst/>
              </a:rPr>
              <a:t> de </a:t>
            </a:r>
            <a:r>
              <a:rPr lang="es-ES" sz="1600" i="1" dirty="0" err="1">
                <a:effectLst/>
              </a:rPr>
              <a:t>adenosina</a:t>
            </a:r>
            <a:r>
              <a:rPr lang="es-ES" sz="1600" i="1" dirty="0">
                <a:effectLst/>
              </a:rPr>
              <a:t> cíclico (</a:t>
            </a:r>
            <a:r>
              <a:rPr lang="es-ES" sz="1600" i="1" dirty="0" err="1">
                <a:effectLst/>
              </a:rPr>
              <a:t>AMPc</a:t>
            </a:r>
            <a:r>
              <a:rPr lang="es-ES" sz="1600" i="1" dirty="0">
                <a:effectLst/>
              </a:rPr>
              <a:t>) en la célula.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0350"/>
            <a:ext cx="8229600" cy="648176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las células endocrinas secretoras de esteroides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600" i="1" u="sng" dirty="0" smtClean="0">
                <a:latin typeface="Arial" pitchFamily="34" charset="0"/>
                <a:cs typeface="Arial" pitchFamily="34" charset="0"/>
              </a:rPr>
              <a:t>apenas almacenan hormonas. 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1600" i="1" u="sng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	Existen grandes reservas de </a:t>
            </a:r>
            <a:r>
              <a:rPr lang="es-ES" sz="1600" dirty="0" err="1" smtClean="0">
                <a:latin typeface="Arial" pitchFamily="34" charset="0"/>
                <a:cs typeface="Arial" pitchFamily="34" charset="0"/>
              </a:rPr>
              <a:t>ésteres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de colesterol  en vacuolas del citoplasma que pueden movilizarse para la síntesis de esteroides tras la estimulación.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	Una vez que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la hormona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esteroidea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aparece en el citoplasma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NO SE ALMACENA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 sino que </a:t>
            </a:r>
            <a:r>
              <a:rPr lang="es-ES" sz="1600" b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difunde a través de la membrana celular hasta el LEC.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838" y="2348880"/>
            <a:ext cx="9067162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Rectángulo"/>
          <p:cNvSpPr/>
          <p:nvPr/>
        </p:nvSpPr>
        <p:spPr>
          <a:xfrm>
            <a:off x="352424" y="759967"/>
            <a:ext cx="8180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Aft>
                <a:spcPts val="0"/>
              </a:spcAft>
            </a:pPr>
            <a:r>
              <a:rPr lang="es-ES" sz="2400" dirty="0" smtClean="0">
                <a:solidFill>
                  <a:srgbClr val="FFFF00"/>
                </a:solidFill>
                <a:effectLst/>
                <a:latin typeface="Calibri" pitchFamily="34" charset="0"/>
                <a:ea typeface="+mj-ea"/>
                <a:cs typeface="Arial" pitchFamily="34" charset="0"/>
              </a:rPr>
              <a:t>HORMONAS </a:t>
            </a:r>
            <a:r>
              <a:rPr lang="es-ES" sz="2400" dirty="0">
                <a:solidFill>
                  <a:srgbClr val="FFFF00"/>
                </a:solidFill>
                <a:effectLst/>
                <a:latin typeface="Calibri" pitchFamily="34" charset="0"/>
                <a:ea typeface="+mj-ea"/>
                <a:cs typeface="Arial" pitchFamily="34" charset="0"/>
              </a:rPr>
              <a:t>ESTEROIDEAS que se sintetizan a partir del </a:t>
            </a:r>
            <a:r>
              <a:rPr lang="es-ES" sz="2400" dirty="0" smtClean="0">
                <a:solidFill>
                  <a:srgbClr val="FFFF00"/>
                </a:solidFill>
                <a:effectLst/>
                <a:latin typeface="Calibri" pitchFamily="34" charset="0"/>
                <a:ea typeface="+mj-ea"/>
                <a:cs typeface="Arial" pitchFamily="34" charset="0"/>
              </a:rPr>
              <a:t>colesterol…</a:t>
            </a:r>
            <a:endParaRPr lang="es-ES" sz="2400" dirty="0">
              <a:solidFill>
                <a:srgbClr val="FFFF00"/>
              </a:solidFill>
              <a:effectLst/>
              <a:latin typeface="Calibri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www.profesorenlinea.cl/imagenciencias/sistemaendocrino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144000" cy="4936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>
              <a:defRPr/>
            </a:pPr>
            <a:endParaRPr lang="es-ES" sz="160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2228" name="Picture 4" descr="C:\Users\Jonathan\Downloads\10647167_10152776154284369_319113170725112210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14018" name="Picture 2" descr="http://4.bp.blogspot.com/-MERX6TOhIFs/UIc6vACDtvI/AAAAAAAAADo/Gtqcbzu3LDE/s1600/glandulas+endocrina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98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913"/>
            <a:ext cx="8229600" cy="6480175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Las hormonas controlan los procesos celulares mediante interacciones con receptores de las células diana; 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Los receptores se encuentran:</a:t>
            </a:r>
          </a:p>
          <a:p>
            <a:pPr marL="457200" indent="-457200" algn="just" eaLnBrk="1" hangingPunct="1">
              <a:lnSpc>
                <a:spcPct val="90000"/>
              </a:lnSpc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En la membrana celular, (las hormonas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protéicas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peptídicas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catecolaminas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).  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En el citoplasma (hormonas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esteroideas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s-GT" sz="1600" i="1" dirty="0" smtClean="0">
                <a:latin typeface="Arial" pitchFamily="34" charset="0"/>
                <a:cs typeface="Arial" pitchFamily="34" charset="0"/>
              </a:rPr>
              <a:t>En el núcleo (hormonas tiroideas)</a:t>
            </a: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2000" i="1" dirty="0" smtClean="0">
                <a:latin typeface="Arial" pitchFamily="34" charset="0"/>
                <a:cs typeface="Arial" pitchFamily="34" charset="0"/>
              </a:rPr>
              <a:t>“los receptores son específicos para una única hormona”. </a:t>
            </a: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GT" sz="1600" i="1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836613"/>
            <a:ext cx="8569325" cy="604837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ES" sz="1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Interacción hormona-receptor …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1600" b="1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ES" sz="1600" dirty="0" smtClean="0">
                <a:latin typeface="Arial" pitchFamily="34" charset="0"/>
                <a:cs typeface="Arial" pitchFamily="34" charset="0"/>
              </a:rPr>
              <a:t>Está acoplada a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un </a:t>
            </a:r>
            <a:r>
              <a:rPr lang="es-ES" sz="1600" b="1" u="sng" dirty="0" smtClean="0">
                <a:latin typeface="Arial" pitchFamily="34" charset="0"/>
                <a:cs typeface="Arial" pitchFamily="34" charset="0"/>
              </a:rPr>
              <a:t>mecanismo generador de señales 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que produce un cambio en los procesos i</a:t>
            </a:r>
            <a:r>
              <a:rPr lang="es-ES" sz="1600" u="sng" dirty="0" smtClean="0">
                <a:latin typeface="Arial" pitchFamily="34" charset="0"/>
                <a:cs typeface="Arial" pitchFamily="34" charset="0"/>
              </a:rPr>
              <a:t>ntracelulares </a:t>
            </a:r>
            <a:r>
              <a:rPr lang="es-ES" sz="1600" dirty="0" smtClean="0">
                <a:latin typeface="Arial" pitchFamily="34" charset="0"/>
                <a:cs typeface="Arial" pitchFamily="34" charset="0"/>
              </a:rPr>
              <a:t>mediante la alteración de la actividad o la concentración de las enzimas, las proteínas transportadoras, etc.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Receptores Unidos a canales iónicos: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Todos los neurotransmisores (Acetilcolina,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noradrenalina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) se unen a receptores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posinápticos</a:t>
            </a: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Receptores unidos a la Proteína G</a:t>
            </a:r>
            <a:endParaRPr lang="es-E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Receptores unidos a enzima: </a:t>
            </a:r>
          </a:p>
          <a:p>
            <a:pPr algn="just" eaLnBrk="1" hangingPunct="1">
              <a:buNone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(Receptor de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Leptina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y Receptor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adenilato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ciclasa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Leptina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es una hormona secretada por los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adipocitos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, parte de los  receptores de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citocinas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que no poseen actividad enzimática pero activan vías de señalización intracelulares.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La vía de JAK2 una tirosina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cinasa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es una vía de señalización,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fosforila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a proteínas traductoras de señal y activadoras de transcripción (STAT).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En otro receptor, el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AMPc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actúa como el segundo mensajero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es-GT" sz="1600" dirty="0" smtClean="0">
                <a:latin typeface="Arial" pitchFamily="34" charset="0"/>
                <a:cs typeface="Arial" pitchFamily="34" charset="0"/>
              </a:rPr>
              <a:t>En el P.N.A. el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GMPc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 actúa como segundo mensajero (distinto al </a:t>
            </a:r>
            <a:r>
              <a:rPr lang="es-GT" sz="1600" dirty="0" err="1" smtClean="0">
                <a:latin typeface="Arial" pitchFamily="34" charset="0"/>
                <a:cs typeface="Arial" pitchFamily="34" charset="0"/>
              </a:rPr>
              <a:t>AMPc</a:t>
            </a:r>
            <a:r>
              <a:rPr lang="es-GT" sz="1600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2" cstate="print"/>
          <a:srcRect l="23517" t="32110" r="22247" b="31469"/>
          <a:stretch>
            <a:fillRect/>
          </a:stretch>
        </p:blipFill>
        <p:spPr bwMode="auto">
          <a:xfrm>
            <a:off x="-1" y="548680"/>
            <a:ext cx="9154747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18329" r="32762" b="17688"/>
          <a:stretch>
            <a:fillRect/>
          </a:stretch>
        </p:blipFill>
        <p:spPr bwMode="auto">
          <a:xfrm>
            <a:off x="1763688" y="260648"/>
            <a:ext cx="5904656" cy="62918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476672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GT" sz="1600" dirty="0" smtClean="0"/>
              <a:t>Receptores Hormonales intracelulares</a:t>
            </a:r>
          </a:p>
          <a:p>
            <a:pPr>
              <a:buNone/>
            </a:pPr>
            <a:r>
              <a:rPr lang="es-GT" sz="1600" dirty="0" smtClean="0"/>
              <a:t>-esteroides suprarrenales y gonadales, tiroideas, </a:t>
            </a:r>
            <a:r>
              <a:rPr lang="es-GT" sz="1600" dirty="0" err="1" smtClean="0"/>
              <a:t>retinoides</a:t>
            </a:r>
            <a:r>
              <a:rPr lang="es-GT" sz="1600" dirty="0" smtClean="0"/>
              <a:t> y vitamina D </a:t>
            </a:r>
            <a:r>
              <a:rPr lang="es-GT" sz="1600" i="1" dirty="0" smtClean="0"/>
              <a:t>se unen a receptores proteicos del interior de la célula en lugar de hacerlo en la membrana.</a:t>
            </a:r>
            <a:endParaRPr lang="es-ES" sz="1600" dirty="0"/>
          </a:p>
        </p:txBody>
      </p:sp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19313" r="24460" b="19657"/>
          <a:stretch>
            <a:fillRect/>
          </a:stretch>
        </p:blipFill>
        <p:spPr bwMode="auto">
          <a:xfrm>
            <a:off x="683568" y="1700808"/>
            <a:ext cx="7272808" cy="4901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57213"/>
            <a:ext cx="8229600" cy="1143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es-E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Mecanismos de segundo mensajero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55913"/>
            <a:ext cx="8229600" cy="4533900"/>
          </a:xfrm>
        </p:spPr>
        <p:txBody>
          <a:bodyPr>
            <a:normAutofit/>
          </a:bodyPr>
          <a:lstStyle/>
          <a:p>
            <a:pPr algn="just" eaLnBrk="1" hangingPunct="1">
              <a:buClr>
                <a:schemeClr val="accent1"/>
              </a:buClr>
              <a:buFont typeface="Wingdings" pitchFamily="2" charset="2"/>
              <a:buChar char="v"/>
              <a:defRPr/>
            </a:pP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AMPc</a:t>
            </a:r>
            <a:endParaRPr lang="es-ES" sz="18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v"/>
              <a:defRPr/>
            </a:pPr>
            <a:r>
              <a:rPr lang="es-GT" sz="1800" dirty="0" smtClean="0">
                <a:latin typeface="Arial" pitchFamily="34" charset="0"/>
                <a:cs typeface="Arial" pitchFamily="34" charset="0"/>
              </a:rPr>
              <a:t>Ca++/</a:t>
            </a:r>
            <a:r>
              <a:rPr lang="es-GT" sz="1800" dirty="0" err="1" smtClean="0">
                <a:latin typeface="Arial" pitchFamily="34" charset="0"/>
                <a:cs typeface="Arial" pitchFamily="34" charset="0"/>
              </a:rPr>
              <a:t>Calmodulina</a:t>
            </a:r>
            <a:endParaRPr lang="es-GT" sz="18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v"/>
              <a:defRPr/>
            </a:pPr>
            <a:r>
              <a:rPr lang="es-GT" sz="1800" dirty="0" err="1" smtClean="0">
                <a:latin typeface="Arial" pitchFamily="34" charset="0"/>
                <a:cs typeface="Arial" pitchFamily="34" charset="0"/>
              </a:rPr>
              <a:t>Fosfolipasa</a:t>
            </a:r>
            <a:r>
              <a:rPr lang="es-GT" sz="1800" dirty="0" smtClean="0">
                <a:latin typeface="Arial" pitchFamily="34" charset="0"/>
                <a:cs typeface="Arial" pitchFamily="34" charset="0"/>
              </a:rPr>
              <a:t> C </a:t>
            </a:r>
            <a:endParaRPr lang="es-ES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err="1" smtClean="0">
                <a:solidFill>
                  <a:srgbClr val="FFFF00"/>
                </a:solidFill>
              </a:rPr>
              <a:t>AMPc</a:t>
            </a:r>
            <a:r>
              <a:rPr lang="es-GT" sz="2400" dirty="0" smtClean="0">
                <a:solidFill>
                  <a:srgbClr val="FFFF00"/>
                </a:solidFill>
              </a:rPr>
              <a:t> como segundo mensajero…</a:t>
            </a:r>
            <a:endParaRPr lang="es-ES" sz="24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19313" r="38296" b="18672"/>
          <a:stretch>
            <a:fillRect/>
          </a:stretch>
        </p:blipFill>
        <p:spPr bwMode="auto">
          <a:xfrm>
            <a:off x="323528" y="1628800"/>
            <a:ext cx="4680520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2" cstate="print"/>
          <a:srcRect l="35139" t="21282" r="34422" b="14735"/>
          <a:stretch>
            <a:fillRect/>
          </a:stretch>
        </p:blipFill>
        <p:spPr bwMode="auto">
          <a:xfrm>
            <a:off x="1979712" y="0"/>
            <a:ext cx="5760640" cy="68080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107504" y="3645024"/>
            <a:ext cx="1851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800" dirty="0" err="1" smtClean="0"/>
              <a:t>Protein</a:t>
            </a:r>
            <a:r>
              <a:rPr lang="es-GT" sz="1800" dirty="0" smtClean="0"/>
              <a:t> </a:t>
            </a:r>
            <a:r>
              <a:rPr lang="es-GT" sz="1800" dirty="0" err="1" smtClean="0"/>
              <a:t>cinasa</a:t>
            </a:r>
            <a:r>
              <a:rPr lang="es-GT" sz="1800" dirty="0" smtClean="0"/>
              <a:t> A</a:t>
            </a:r>
          </a:p>
          <a:p>
            <a:r>
              <a:rPr lang="es-GT" sz="1800" dirty="0" smtClean="0"/>
              <a:t>PKA</a:t>
            </a:r>
            <a:endParaRPr lang="es-E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err="1" smtClean="0">
                <a:solidFill>
                  <a:srgbClr val="FFFF00"/>
                </a:solidFill>
              </a:rPr>
              <a:t>Fosfolipasa</a:t>
            </a:r>
            <a:r>
              <a:rPr lang="es-GT" sz="3200" dirty="0" smtClean="0">
                <a:solidFill>
                  <a:srgbClr val="FFFF00"/>
                </a:solidFill>
              </a:rPr>
              <a:t> C</a:t>
            </a:r>
            <a:endParaRPr lang="es-ES" sz="32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GT" sz="1600" dirty="0" smtClean="0"/>
              <a:t>La </a:t>
            </a:r>
            <a:r>
              <a:rPr lang="es-GT" sz="1600" dirty="0" err="1" smtClean="0"/>
              <a:t>fosfolipasa</a:t>
            </a:r>
            <a:r>
              <a:rPr lang="es-GT" sz="1600" dirty="0" smtClean="0"/>
              <a:t> C degrada los </a:t>
            </a:r>
            <a:r>
              <a:rPr lang="es-GT" sz="1600" dirty="0" err="1" smtClean="0"/>
              <a:t>fosfolípidos</a:t>
            </a:r>
            <a:r>
              <a:rPr lang="es-GT" sz="1600" dirty="0" smtClean="0"/>
              <a:t> de la membrana celular formando 2 segundos mensajeros: IP3 y DAG</a:t>
            </a:r>
          </a:p>
          <a:p>
            <a:pPr>
              <a:buNone/>
            </a:pPr>
            <a:endParaRPr lang="es-GT" sz="1600" dirty="0" smtClean="0"/>
          </a:p>
          <a:p>
            <a:pPr>
              <a:buNone/>
            </a:pPr>
            <a:r>
              <a:rPr lang="es-GT" sz="1600" dirty="0" smtClean="0"/>
              <a:t>IP3 moviliza iones Ca2+ de las mitocondrias y retículo </a:t>
            </a:r>
            <a:r>
              <a:rPr lang="es-GT" sz="1600" dirty="0" err="1" smtClean="0"/>
              <a:t>endoplásmico</a:t>
            </a:r>
            <a:endParaRPr lang="es-GT" sz="1600" dirty="0" smtClean="0"/>
          </a:p>
          <a:p>
            <a:pPr>
              <a:buNone/>
            </a:pPr>
            <a:endParaRPr lang="es-GT" sz="1600" dirty="0" smtClean="0"/>
          </a:p>
          <a:p>
            <a:pPr>
              <a:buNone/>
            </a:pPr>
            <a:r>
              <a:rPr lang="es-GT" sz="1600" dirty="0" smtClean="0"/>
              <a:t>DAG activa </a:t>
            </a:r>
            <a:r>
              <a:rPr lang="es-GT" sz="1600" dirty="0" err="1" smtClean="0"/>
              <a:t>Proteín</a:t>
            </a:r>
            <a:r>
              <a:rPr lang="es-GT" sz="1600" dirty="0" smtClean="0"/>
              <a:t> </a:t>
            </a:r>
            <a:r>
              <a:rPr lang="es-GT" sz="1600" dirty="0" err="1" smtClean="0"/>
              <a:t>cinasa</a:t>
            </a:r>
            <a:r>
              <a:rPr lang="es-GT" sz="1600" dirty="0" smtClean="0"/>
              <a:t> C, PKC, que </a:t>
            </a:r>
            <a:r>
              <a:rPr lang="es-GT" sz="1600" dirty="0" err="1" smtClean="0"/>
              <a:t>fosforila</a:t>
            </a:r>
            <a:r>
              <a:rPr lang="es-GT" sz="1600" dirty="0" smtClean="0"/>
              <a:t> proteínas internas</a:t>
            </a:r>
            <a:endParaRPr lang="es-ES" sz="1600" dirty="0"/>
          </a:p>
        </p:txBody>
      </p:sp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 l="22964" t="28172" r="29722" b="27532"/>
          <a:stretch>
            <a:fillRect/>
          </a:stretch>
        </p:blipFill>
        <p:spPr bwMode="auto">
          <a:xfrm>
            <a:off x="2051720" y="3861048"/>
            <a:ext cx="4788137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 l="36799" t="20297" r="36083" b="16704"/>
          <a:stretch>
            <a:fillRect/>
          </a:stretch>
        </p:blipFill>
        <p:spPr bwMode="auto">
          <a:xfrm>
            <a:off x="2123728" y="86309"/>
            <a:ext cx="5184576" cy="6771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57213"/>
            <a:ext cx="8229600" cy="1143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Hormona…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4968875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es-ES" sz="20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Sustancia química</a:t>
            </a:r>
            <a:r>
              <a:rPr lang="es-ES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sintetizada en </a:t>
            </a:r>
            <a:r>
              <a:rPr lang="es-ES" sz="20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una glándula</a:t>
            </a:r>
            <a:r>
              <a:rPr lang="es-ES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actúa a nivel local o sistémico, que </a:t>
            </a:r>
            <a:r>
              <a:rPr lang="es-ES" sz="20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posee receptores específicos en órganos diana e induce cambios en la función de la célula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400" dirty="0" smtClean="0">
                <a:solidFill>
                  <a:srgbClr val="FFFF00"/>
                </a:solidFill>
              </a:rPr>
              <a:t>Calcio-</a:t>
            </a:r>
            <a:r>
              <a:rPr lang="es-GT" sz="2400" dirty="0" err="1" smtClean="0">
                <a:solidFill>
                  <a:srgbClr val="FFFF00"/>
                </a:solidFill>
              </a:rPr>
              <a:t>Calmodulina</a:t>
            </a:r>
            <a:endParaRPr lang="es-ES" sz="24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GT" sz="2000" dirty="0" smtClean="0"/>
              <a:t>La entrada de Calcio se inicia por:</a:t>
            </a:r>
          </a:p>
          <a:p>
            <a:pPr>
              <a:buNone/>
            </a:pPr>
            <a:r>
              <a:rPr lang="es-GT" sz="2000" dirty="0" smtClean="0"/>
              <a:t>1)Cambios en el potencial de membrana</a:t>
            </a:r>
          </a:p>
          <a:p>
            <a:pPr>
              <a:buNone/>
            </a:pPr>
            <a:r>
              <a:rPr lang="es-GT" sz="2000" dirty="0" smtClean="0"/>
              <a:t>2)Interacción hormona-receptor que abren canales de Ca2+</a:t>
            </a:r>
          </a:p>
          <a:p>
            <a:pPr>
              <a:buNone/>
            </a:pPr>
            <a:endParaRPr lang="es-GT" sz="2000" dirty="0" smtClean="0"/>
          </a:p>
          <a:p>
            <a:pPr>
              <a:buNone/>
            </a:pPr>
            <a:r>
              <a:rPr lang="es-GT" sz="2000" dirty="0" err="1" smtClean="0"/>
              <a:t>Calmodulina</a:t>
            </a:r>
            <a:r>
              <a:rPr lang="es-GT" sz="2000" dirty="0" smtClean="0"/>
              <a:t> activa la </a:t>
            </a:r>
            <a:r>
              <a:rPr lang="es-GT" sz="2000" dirty="0" err="1" smtClean="0"/>
              <a:t>Miosina</a:t>
            </a:r>
            <a:r>
              <a:rPr lang="es-GT" sz="2000" dirty="0" smtClean="0"/>
              <a:t> </a:t>
            </a:r>
            <a:r>
              <a:rPr lang="es-GT" sz="2000" dirty="0" err="1" smtClean="0"/>
              <a:t>Cinasa</a:t>
            </a:r>
            <a:r>
              <a:rPr lang="es-GT" sz="2000" dirty="0" smtClean="0"/>
              <a:t> de cadena ligera para contracción de músculo liso</a:t>
            </a:r>
          </a:p>
          <a:p>
            <a:pPr>
              <a:buNone/>
            </a:pP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179388" y="4581525"/>
            <a:ext cx="8785225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Mecanismo de Acción de </a:t>
            </a:r>
            <a:r>
              <a:rPr lang="es-ES" sz="2400" b="1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las Hormonas Esteroideas</a:t>
            </a:r>
            <a:r>
              <a:rPr lang="es-E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sobre las células diana 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 i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Algunas  hormonas esteroideas</a:t>
            </a: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se une a un receptor citoplásmico que después se transloca hacia el núcleo. 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 i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Otras hormonas</a:t>
            </a: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se introducen directamente en el núcleo y después se unen a su receptor.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 ambos casos, </a:t>
            </a:r>
            <a:r>
              <a:rPr lang="es-ES" sz="16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 complejo esteroide-receptor </a:t>
            </a: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 puede unir después a una zona específica del ADN con activación de genes.</a:t>
            </a:r>
          </a:p>
        </p:txBody>
      </p:sp>
      <p:pic>
        <p:nvPicPr>
          <p:cNvPr id="50179" name="Picture 6" descr="1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2316163" y="0"/>
            <a:ext cx="41275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5" name="Text Box 5"/>
          <p:cNvSpPr txBox="1">
            <a:spLocks noChangeArrowheads="1"/>
          </p:cNvSpPr>
          <p:nvPr/>
        </p:nvSpPr>
        <p:spPr bwMode="auto">
          <a:xfrm>
            <a:off x="179388" y="4724400"/>
            <a:ext cx="87852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Mecanismo de acción de </a:t>
            </a:r>
            <a:r>
              <a:rPr lang="es-ES" sz="2800" b="1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las hormonas tiroideas</a:t>
            </a:r>
            <a:r>
              <a:rPr lang="es-ES" sz="1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s-E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sobre las células diana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 T4 se convierte en T3 en el interior del citoplasma.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Después la T3 se introduce en el núcleo y se une a su receptor nuclear.   </a:t>
            </a:r>
          </a:p>
          <a:p>
            <a:pPr algn="just">
              <a:spcBef>
                <a:spcPct val="50000"/>
              </a:spcBef>
              <a:defRPr/>
            </a:pP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Más tarde </a:t>
            </a:r>
            <a:r>
              <a:rPr lang="es-ES" sz="16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 complejo hormona-receptor</a:t>
            </a: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puede unirse a una zona específica del ADN con activación de genes.</a:t>
            </a:r>
          </a:p>
          <a:p>
            <a:pPr>
              <a:spcBef>
                <a:spcPct val="50000"/>
              </a:spcBef>
              <a:defRPr/>
            </a:pPr>
            <a:r>
              <a:rPr lang="es-ES" sz="1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51203" name="Picture 6" descr="2"/>
          <p:cNvPicPr>
            <a:picLocks noChangeAspect="1" noChangeArrowheads="1"/>
          </p:cNvPicPr>
          <p:nvPr/>
        </p:nvPicPr>
        <p:blipFill>
          <a:blip r:embed="rId2" cstate="print">
            <a:lum bright="-12000" contrast="48000"/>
          </a:blip>
          <a:srcRect l="2313"/>
          <a:stretch>
            <a:fillRect/>
          </a:stretch>
        </p:blipFill>
        <p:spPr bwMode="auto">
          <a:xfrm>
            <a:off x="2555875" y="0"/>
            <a:ext cx="388778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9922" name="Picture 2" descr="C:\Users\Jonathan\Downloads\10620600_10152229476532003_6165804637875005489_n.jpg"/>
          <p:cNvPicPr>
            <a:picLocks noChangeAspect="1" noChangeArrowheads="1"/>
          </p:cNvPicPr>
          <p:nvPr/>
        </p:nvPicPr>
        <p:blipFill>
          <a:blip r:embed="rId2" cstate="print"/>
          <a:srcRect b="5186"/>
          <a:stretch>
            <a:fillRect/>
          </a:stretch>
        </p:blipFill>
        <p:spPr bwMode="auto">
          <a:xfrm>
            <a:off x="0" y="0"/>
            <a:ext cx="9144000" cy="69127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648"/>
            <a:ext cx="2880320" cy="746125"/>
          </a:xfrm>
          <a:solidFill>
            <a:schemeClr val="bg1"/>
          </a:solidFill>
          <a:ln w="28575">
            <a:solidFill>
              <a:srgbClr val="FFFF00"/>
            </a:solidFill>
          </a:ln>
        </p:spPr>
        <p:txBody>
          <a:bodyPr/>
          <a:lstStyle/>
          <a:p>
            <a:pPr algn="just" eaLnBrk="1" hangingPunct="1">
              <a:defRPr/>
            </a:pPr>
            <a:r>
              <a:rPr lang="es-MX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MENSAJEROS QUÍMICOS</a:t>
            </a:r>
            <a:endParaRPr lang="es-E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61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363272" cy="5516562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Neurotransmisores: liberados por axones terminales, localmente.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endParaRPr lang="es-MX" sz="1800" b="1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Hormonas endocrinas: liberadas a la sangre para actuar en células diana en un lugar distinto del organismo. GH, tiroxina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endParaRPr lang="es-MX" sz="1800" b="1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Hormonas neuroendocrinas: secretadas por las neuronas  hacia la sangre  e influyen en un lugar distinto del organismo.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endParaRPr lang="es-MX" sz="1800" b="1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Hormonas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paracrinas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: liberadas al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lec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 para actuar sobre células diana vecinas de distinto tipo</a:t>
            </a:r>
            <a:r>
              <a:rPr lang="es-ES" sz="1800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endParaRPr lang="es-MX" sz="1800" b="1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Hormonas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autocrinas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: secretadas al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lec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 para actuar sobre sí mismas.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endParaRPr lang="es-MX" sz="1800" b="1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Citocinas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: péptidos secretados al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lec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 pueden funcionar como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autocrinas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,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paracrinas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 o endocrinas. Ej.: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Interleucinas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 y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linfocinas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, </a:t>
            </a:r>
            <a:r>
              <a:rPr lang="es-MX" sz="1800" b="1" dirty="0" err="1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leptina</a:t>
            </a:r>
            <a:r>
              <a:rPr lang="es-MX" sz="18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.</a:t>
            </a:r>
            <a:endParaRPr lang="es-ES" sz="1800" dirty="0" smtClean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548680"/>
            <a:ext cx="7658100" cy="785812"/>
          </a:xfrm>
          <a:solidFill>
            <a:schemeClr val="bg1"/>
          </a:solidFill>
          <a:ln w="28575">
            <a:solidFill>
              <a:srgbClr val="FFFF00"/>
            </a:solidFill>
          </a:ln>
        </p:spPr>
        <p:txBody>
          <a:bodyPr/>
          <a:lstStyle/>
          <a:p>
            <a:pPr algn="just" eaLnBrk="1" hangingPunct="1">
              <a:defRPr/>
            </a:pPr>
            <a:r>
              <a:rPr lang="es-MX" sz="1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DISTANCIA ENTRE CELULA EFECTORA Y CELULA BLANCO</a:t>
            </a:r>
            <a:endParaRPr lang="es-E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 l="3894" t="85289" r="5807" b="894"/>
          <a:stretch>
            <a:fillRect/>
          </a:stretch>
        </p:blipFill>
        <p:spPr bwMode="auto">
          <a:xfrm>
            <a:off x="5364088" y="2708920"/>
            <a:ext cx="3313113" cy="280828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67544" y="3573016"/>
            <a:ext cx="4465638" cy="100858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800" b="1" dirty="0" err="1" smtClean="0">
                <a:solidFill>
                  <a:srgbClr val="FFFF00"/>
                </a:solidFill>
                <a:effectLst/>
                <a:latin typeface="Tahoma" charset="0"/>
              </a:rPr>
              <a:t>Autocrino</a:t>
            </a:r>
            <a:endParaRPr lang="es-ES" sz="2800" b="1" dirty="0" smtClean="0">
              <a:solidFill>
                <a:srgbClr val="FFFF00"/>
              </a:solidFill>
              <a:effectLst/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539552" y="1412776"/>
            <a:ext cx="4105275" cy="575915"/>
          </a:xfr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es-MX" sz="1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ENDOCRINA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MX" sz="1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MX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l="1996" t="23988" r="3482" b="38609"/>
          <a:stretch>
            <a:fillRect/>
          </a:stretch>
        </p:blipFill>
        <p:spPr bwMode="auto">
          <a:xfrm>
            <a:off x="5076825" y="260350"/>
            <a:ext cx="3743325" cy="302577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 l="4210" t="66583" r="3482" b="19202"/>
          <a:stretch>
            <a:fillRect/>
          </a:stretch>
        </p:blipFill>
        <p:spPr bwMode="auto">
          <a:xfrm>
            <a:off x="5076825" y="3644900"/>
            <a:ext cx="3889375" cy="295275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82309" name="Rectangle 5"/>
          <p:cNvSpPr>
            <a:spLocks noChangeArrowheads="1"/>
          </p:cNvSpPr>
          <p:nvPr/>
        </p:nvSpPr>
        <p:spPr bwMode="auto">
          <a:xfrm>
            <a:off x="611560" y="4581128"/>
            <a:ext cx="4105275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es-MX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PARACRINO</a:t>
            </a:r>
          </a:p>
          <a:p>
            <a:pPr algn="just">
              <a:defRPr/>
            </a:pPr>
            <a:r>
              <a:rPr lang="es-MX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endParaRPr lang="es-E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08050"/>
            <a:ext cx="8229600" cy="5688013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s-ES" sz="1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Las hormonas </a:t>
            </a:r>
            <a:r>
              <a:rPr lang="es-ES" sz="1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 clasifican de acuerdo con su estructura química: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GT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+mj-lt"/>
              <a:buAutoNum type="arabicPeriod"/>
              <a:defRPr/>
            </a:pPr>
            <a:r>
              <a:rPr lang="es-MX" sz="1600" b="1" dirty="0" smtClean="0">
                <a:latin typeface="Arial" pitchFamily="34" charset="0"/>
                <a:cs typeface="Arial" pitchFamily="34" charset="0"/>
              </a:rPr>
              <a:t>PROTEÍNAS Y POLIPEPTIDOS</a:t>
            </a:r>
          </a:p>
          <a:p>
            <a:pPr algn="just">
              <a:buFont typeface="+mj-lt"/>
              <a:buAutoNum type="arabicPeriod"/>
              <a:defRPr/>
            </a:pPr>
            <a:endParaRPr lang="es-MX" sz="1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+mj-lt"/>
              <a:buAutoNum type="arabicPeriod"/>
              <a:defRPr/>
            </a:pPr>
            <a:r>
              <a:rPr lang="es-MX" sz="1600" b="1" dirty="0" smtClean="0">
                <a:latin typeface="Arial" pitchFamily="34" charset="0"/>
                <a:cs typeface="Arial" pitchFamily="34" charset="0"/>
              </a:rPr>
              <a:t>ESTEROIDES</a:t>
            </a:r>
          </a:p>
          <a:p>
            <a:pPr algn="just">
              <a:buFont typeface="+mj-lt"/>
              <a:buAutoNum type="arabicPeriod"/>
              <a:defRPr/>
            </a:pPr>
            <a:endParaRPr lang="es-MX" sz="1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+mj-lt"/>
              <a:buAutoNum type="arabicPeriod"/>
              <a:defRPr/>
            </a:pPr>
            <a:r>
              <a:rPr lang="es-MX" sz="1600" b="1" dirty="0" smtClean="0">
                <a:latin typeface="Arial" pitchFamily="34" charset="0"/>
                <a:cs typeface="Arial" pitchFamily="34" charset="0"/>
              </a:rPr>
              <a:t>DERIVADOS DE TIROSINA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s-ES" sz="1600" b="1" i="1" dirty="0" smtClean="0">
                <a:latin typeface="Arial" pitchFamily="34" charset="0"/>
                <a:cs typeface="Arial" pitchFamily="34" charset="0"/>
              </a:rPr>
              <a:t>	</a:t>
            </a:r>
            <a:endParaRPr lang="es-E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333375"/>
            <a:ext cx="8496300" cy="6480175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ES" sz="1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Proteínas y Péptidos:</a:t>
            </a:r>
            <a:r>
              <a:rPr lang="es-ES" sz="1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  <a:buNone/>
              <a:defRPr/>
            </a:pP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-   Desde péptidos de 3 aminoácidos (hormona liberadora de la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tirotropina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 hasta proteínas de 200 aminoácidos (hormona de crecimiento y prolactina).  Mayor a 100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aá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. Es una proteína. Son almacenadas en 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vesículas secretoras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hasta que llega un estímulo(Ca2+/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AMPc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 que libera la hormona y su fragmento inactivo(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exocitosis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). Las de la hipófisis páncreas paratiroides.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1600" b="1" i="1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ES" sz="1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Esteroides</a:t>
            </a:r>
            <a:r>
              <a:rPr lang="es-ES" sz="1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algn="just" eaLnBrk="1" hangingPunct="1">
              <a:lnSpc>
                <a:spcPct val="90000"/>
              </a:lnSpc>
              <a:buNone/>
              <a:defRPr/>
            </a:pP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-   Son derivados del colesterol e incluyen Las hormonas de la corteza suprarrenal (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cortisol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y aldosterona) y las sexuales (testosterona, estrógenos y progesterona) y la placenta (progesterona y estrógenos). Ya sintetizados, son 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liberados inmediatamente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a la sangre.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ES" sz="1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Derivados del aminoácido tirosina: </a:t>
            </a:r>
          </a:p>
          <a:p>
            <a:pPr algn="just" eaLnBrk="1" hangingPunct="1">
              <a:lnSpc>
                <a:spcPct val="90000"/>
              </a:lnSpc>
              <a:buNone/>
              <a:defRPr/>
            </a:pPr>
            <a:r>
              <a:rPr lang="es-ES" sz="1600" b="1" i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    Son 2: 1) las hormonas de la glándula tiroides (tiroxina y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triyodotironina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 unen a la </a:t>
            </a:r>
            <a:r>
              <a:rPr lang="es-ES" sz="16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Tiroglobulina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al escindirse se liberan en la sangre y ahí se unen con la Globulina </a:t>
            </a:r>
            <a:r>
              <a:rPr lang="es-ES" sz="16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ligadora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de Tiroxina 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y 2) de la médula suprarrenal (adrenalina (4veces más producción que la Nora) y </a:t>
            </a:r>
            <a:r>
              <a:rPr lang="es-ES" sz="1600" i="1" dirty="0" err="1" smtClean="0">
                <a:latin typeface="Arial" pitchFamily="34" charset="0"/>
                <a:cs typeface="Arial" pitchFamily="34" charset="0"/>
              </a:rPr>
              <a:t>noradrenalina</a:t>
            </a:r>
            <a:r>
              <a:rPr lang="es-ES" sz="1600" i="1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s-ES" sz="16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 almacenan en vesículas hasta su liberación.</a:t>
            </a:r>
            <a:endParaRPr lang="es-ES" sz="1600" i="1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es-GT" sz="1600" b="1" i="1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GT" sz="1600" b="1" i="1" dirty="0" smtClean="0">
                <a:latin typeface="Arial" pitchFamily="34" charset="0"/>
                <a:cs typeface="Arial" pitchFamily="34" charset="0"/>
              </a:rPr>
              <a:t>No existen hormonas que sean polisacáridos o ácidos </a:t>
            </a:r>
            <a:r>
              <a:rPr lang="es-GT" sz="1600" b="1" i="1" dirty="0" err="1" smtClean="0">
                <a:latin typeface="Arial" pitchFamily="34" charset="0"/>
                <a:cs typeface="Arial" pitchFamily="34" charset="0"/>
              </a:rPr>
              <a:t>nucléicos</a:t>
            </a:r>
            <a:r>
              <a:rPr lang="es-GT" sz="1600" b="1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GT" sz="16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Retroalimentación  + variaciones cíclicas</a:t>
            </a:r>
            <a:br>
              <a:rPr lang="es-GT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es-ES" sz="28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En la regulación hormonal: La variable controlada no es la velocidad de producción de la hormona sino el grado de actividad del tejido efector.</a:t>
            </a:r>
          </a:p>
          <a:p>
            <a:pPr algn="just">
              <a:lnSpc>
                <a:spcPct val="90000"/>
              </a:lnSpc>
              <a:defRPr/>
            </a:pP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Los procesos de </a:t>
            </a: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feedback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 negativo intervienen en todas las fases de síntesis y secreción(incluso desde la transcripción y traducción)</a:t>
            </a:r>
          </a:p>
          <a:p>
            <a:pPr algn="just">
              <a:lnSpc>
                <a:spcPct val="90000"/>
              </a:lnSpc>
              <a:defRPr/>
            </a:pP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Feedback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 positivo:</a:t>
            </a:r>
          </a:p>
          <a:p>
            <a:pPr algn="just">
              <a:lnSpc>
                <a:spcPct val="90000"/>
              </a:lnSpc>
              <a:buNone/>
              <a:defRPr/>
            </a:pP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-LH (producido por el menor efecto ejercido por los estrógenos sobre la </a:t>
            </a: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adenohipófisis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 previo a la evolución); produce más estrógenos por el ovario y la elevación de éstos estimula mayor </a:t>
            </a: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lh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.</a:t>
            </a:r>
          </a:p>
          <a:p>
            <a:pPr algn="just">
              <a:lnSpc>
                <a:spcPct val="90000"/>
              </a:lnSpc>
              <a:buNone/>
              <a:defRPr/>
            </a:pP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-</a:t>
            </a: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Oxitocina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s-GT" sz="2000" b="1" i="1" dirty="0" err="1" smtClean="0">
                <a:latin typeface="Calibri" pitchFamily="34" charset="0"/>
                <a:cs typeface="Arial" pitchFamily="34" charset="0"/>
              </a:rPr>
              <a:t>periparto</a:t>
            </a: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 y lactancia</a:t>
            </a:r>
          </a:p>
          <a:p>
            <a:pPr algn="just">
              <a:lnSpc>
                <a:spcPct val="90000"/>
              </a:lnSpc>
              <a:buNone/>
              <a:defRPr/>
            </a:pPr>
            <a:endParaRPr lang="es-GT" sz="2000" b="1" i="1" dirty="0" smtClean="0">
              <a:latin typeface="Calibri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es-GT" sz="2000" b="1" i="1" dirty="0" smtClean="0">
                <a:latin typeface="Calibri" pitchFamily="34" charset="0"/>
                <a:cs typeface="Arial" pitchFamily="34" charset="0"/>
              </a:rPr>
              <a:t>Variaciones cíclicas: etapa de desarrollo, envejecimiento, ciclo sueño-vigilia(circadiano)</a:t>
            </a:r>
          </a:p>
          <a:p>
            <a:endParaRPr lang="es-E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xtura">
  <a:themeElements>
    <a:clrScheme name="Textura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Textura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a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a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rce">
  <a:themeElements>
    <a:clrScheme name="">
      <a:dk1>
        <a:srgbClr val="000000"/>
      </a:dk1>
      <a:lt1>
        <a:srgbClr val="FFFFFF"/>
      </a:lt1>
      <a:dk2>
        <a:srgbClr val="572E88"/>
      </a:dk2>
      <a:lt2>
        <a:srgbClr val="FFFFFF"/>
      </a:lt2>
      <a:accent1>
        <a:srgbClr val="FF6600"/>
      </a:accent1>
      <a:accent2>
        <a:srgbClr val="FFCC00"/>
      </a:accent2>
      <a:accent3>
        <a:srgbClr val="B4ADC3"/>
      </a:accent3>
      <a:accent4>
        <a:srgbClr val="DADADA"/>
      </a:accent4>
      <a:accent5>
        <a:srgbClr val="FFB8AA"/>
      </a:accent5>
      <a:accent6>
        <a:srgbClr val="E7B900"/>
      </a:accent6>
      <a:hlink>
        <a:srgbClr val="33CCCC"/>
      </a:hlink>
      <a:folHlink>
        <a:srgbClr val="36CC64"/>
      </a:folHlink>
    </a:clrScheme>
    <a:fontScheme name="Ar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Arc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c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c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8189</TotalTime>
  <Words>1086</Words>
  <Application>Microsoft Office PowerPoint</Application>
  <PresentationFormat>Presentación en pantalla (4:3)</PresentationFormat>
  <Paragraphs>141</Paragraphs>
  <Slides>33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33</vt:i4>
      </vt:variant>
    </vt:vector>
  </HeadingPairs>
  <TitlesOfParts>
    <vt:vector size="36" baseType="lpstr">
      <vt:lpstr>Textura</vt:lpstr>
      <vt:lpstr>Arce</vt:lpstr>
      <vt:lpstr>Técnico</vt:lpstr>
      <vt:lpstr>Introducción a la  endocrinología… </vt:lpstr>
      <vt:lpstr>Diapositiva 2</vt:lpstr>
      <vt:lpstr>Hormona…</vt:lpstr>
      <vt:lpstr>MENSAJEROS QUÍMICOS</vt:lpstr>
      <vt:lpstr>DISTANCIA ENTRE CELULA EFECTORA Y CELULA BLANCO</vt:lpstr>
      <vt:lpstr>Diapositiva 6</vt:lpstr>
      <vt:lpstr>Diapositiva 7</vt:lpstr>
      <vt:lpstr>Diapositiva 8</vt:lpstr>
      <vt:lpstr>Retroalimentación  + variaciones cíclicas 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Mecanismos de segundo mensajero</vt:lpstr>
      <vt:lpstr>AMPc como segundo mensajero…</vt:lpstr>
      <vt:lpstr>Diapositiva 27</vt:lpstr>
      <vt:lpstr>Fosfolipasa C</vt:lpstr>
      <vt:lpstr>Diapositiva 29</vt:lpstr>
      <vt:lpstr>Calcio-Calmodulina</vt:lpstr>
      <vt:lpstr>Diapositiva 31</vt:lpstr>
      <vt:lpstr>Diapositiva 32</vt:lpstr>
      <vt:lpstr>Diapositiva 33</vt:lpstr>
    </vt:vector>
  </TitlesOfParts>
  <Company>Abrego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INTRODUCCION A LA ENDOCRINOLOGIA</dc:title>
  <dc:creator>DR. MIGUEL A. GARCÌA GARCÌA</dc:creator>
  <cp:lastModifiedBy>Johnnathan</cp:lastModifiedBy>
  <cp:revision>203</cp:revision>
  <cp:lastPrinted>1601-01-01T00:00:00Z</cp:lastPrinted>
  <dcterms:created xsi:type="dcterms:W3CDTF">2005-01-08T21:30:41Z</dcterms:created>
  <dcterms:modified xsi:type="dcterms:W3CDTF">2014-09-06T03:10:40Z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